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04145273_Anodic_galvanostatic_polarization_of_AA2024-T3_aircraft_alloy_in_conventional_mineral_acid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3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2"/>
            <a:ext cx="9143999" cy="684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3" y="0"/>
            <a:ext cx="91695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12763" y="6257925"/>
            <a:ext cx="8326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Adopted from</a:t>
            </a:r>
            <a:r>
              <a:rPr lang="bg-BG" sz="1400" u="sng" dirty="0">
                <a:solidFill>
                  <a:schemeClr val="bg1"/>
                </a:solidFill>
              </a:rPr>
              <a:t>:  </a:t>
            </a:r>
          </a:p>
          <a:p>
            <a:r>
              <a:rPr lang="en-US" sz="1400" u="sng" dirty="0">
                <a:solidFill>
                  <a:srgbClr val="FFC000"/>
                </a:solidFill>
              </a:rPr>
              <a:t>http://</a:t>
            </a:r>
            <a:r>
              <a:rPr lang="en-US" sz="1400" u="sng" dirty="0" smtClean="0">
                <a:solidFill>
                  <a:srgbClr val="FFC000"/>
                </a:solidFill>
              </a:rPr>
              <a:t>science.howstuffworks.com/scanning-electron-microscope2.htmL</a:t>
            </a:r>
            <a:endParaRPr lang="bg-BG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9"/>
            <a:ext cx="9144000" cy="68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5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7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57200" y="5715000"/>
            <a:ext cx="75438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https://www.google.com/</a:t>
            </a:r>
            <a:r>
              <a:rPr lang="en-US" sz="900" dirty="0" err="1">
                <a:solidFill>
                  <a:schemeClr val="bg1"/>
                </a:solidFill>
              </a:rPr>
              <a:t>search?hl</a:t>
            </a:r>
            <a:r>
              <a:rPr lang="en-US" sz="900" dirty="0">
                <a:solidFill>
                  <a:schemeClr val="bg1"/>
                </a:solidFill>
              </a:rPr>
              <a:t>=</a:t>
            </a:r>
            <a:r>
              <a:rPr lang="en-US" sz="900" dirty="0" err="1">
                <a:solidFill>
                  <a:schemeClr val="bg1"/>
                </a:solidFill>
              </a:rPr>
              <a:t>en-BG&amp;authuser</a:t>
            </a:r>
            <a:r>
              <a:rPr lang="en-US" sz="900" dirty="0">
                <a:solidFill>
                  <a:schemeClr val="bg1"/>
                </a:solidFill>
              </a:rPr>
              <a:t>=0&amp;biw=1242&amp;bih=568&amp;tbm=</a:t>
            </a:r>
            <a:r>
              <a:rPr lang="en-US" sz="900" dirty="0" err="1">
                <a:solidFill>
                  <a:schemeClr val="bg1"/>
                </a:solidFill>
              </a:rPr>
              <a:t>isch&amp;sa</a:t>
            </a:r>
            <a:r>
              <a:rPr lang="en-US" sz="900" dirty="0">
                <a:solidFill>
                  <a:schemeClr val="bg1"/>
                </a:solidFill>
              </a:rPr>
              <a:t>=1&amp;ei=Nu6yXKmZA-WU1fAP1J2bmAc&amp;q=</a:t>
            </a:r>
            <a:r>
              <a:rPr lang="en-US" sz="900" dirty="0" err="1">
                <a:solidFill>
                  <a:schemeClr val="bg1"/>
                </a:solidFill>
              </a:rPr>
              <a:t>scanning+electron+microscopy+ant&amp;oq</a:t>
            </a:r>
            <a:r>
              <a:rPr lang="en-US" sz="900" dirty="0">
                <a:solidFill>
                  <a:schemeClr val="bg1"/>
                </a:solidFill>
              </a:rPr>
              <a:t>=</a:t>
            </a:r>
            <a:r>
              <a:rPr lang="en-US" sz="900" dirty="0" err="1">
                <a:solidFill>
                  <a:schemeClr val="bg1"/>
                </a:solidFill>
              </a:rPr>
              <a:t>scanning+electron+microscopy+ant&amp;gs_l</a:t>
            </a:r>
            <a:r>
              <a:rPr lang="en-US" sz="900" dirty="0">
                <a:solidFill>
                  <a:schemeClr val="bg1"/>
                </a:solidFill>
              </a:rPr>
              <a:t>=img.3...43567.44524..45724...0.0..0.244.677.0j3j1......1....1..gws-wiz-img.......0j0i24.Lrul3k9E1aU#imgrc=RK6ZQ2lROOuNVM</a:t>
            </a:r>
            <a:endParaRPr lang="bg-BG" sz="900" dirty="0">
              <a:solidFill>
                <a:schemeClr val="bg1"/>
              </a:solidFill>
            </a:endParaRPr>
          </a:p>
          <a:p>
            <a:endParaRPr lang="bg-BG" sz="900" b="1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https://www.google.com/</a:t>
            </a:r>
            <a:r>
              <a:rPr lang="en-US" sz="900" dirty="0" err="1">
                <a:solidFill>
                  <a:schemeClr val="bg1"/>
                </a:solidFill>
              </a:rPr>
              <a:t>search?biw</a:t>
            </a:r>
            <a:r>
              <a:rPr lang="en-US" sz="900" dirty="0">
                <a:solidFill>
                  <a:schemeClr val="bg1"/>
                </a:solidFill>
              </a:rPr>
              <a:t>=1242&amp;bih=568&amp;tbm=</a:t>
            </a:r>
            <a:r>
              <a:rPr lang="en-US" sz="900" dirty="0" err="1">
                <a:solidFill>
                  <a:schemeClr val="bg1"/>
                </a:solidFill>
              </a:rPr>
              <a:t>isch&amp;sa</a:t>
            </a:r>
            <a:r>
              <a:rPr lang="en-US" sz="900" dirty="0">
                <a:solidFill>
                  <a:schemeClr val="bg1"/>
                </a:solidFill>
              </a:rPr>
              <a:t>=1&amp;ei=6yzYXNCvIPCGjLsP7qq1wAE&amp;q=</a:t>
            </a:r>
            <a:r>
              <a:rPr lang="en-US" sz="900" dirty="0" err="1">
                <a:solidFill>
                  <a:schemeClr val="bg1"/>
                </a:solidFill>
              </a:rPr>
              <a:t>scanning+electron+microscopy</a:t>
            </a:r>
            <a:r>
              <a:rPr lang="en-US" sz="900" dirty="0">
                <a:solidFill>
                  <a:schemeClr val="bg1"/>
                </a:solidFill>
              </a:rPr>
              <a:t>++</a:t>
            </a:r>
            <a:r>
              <a:rPr lang="en-US" sz="900" dirty="0" err="1">
                <a:solidFill>
                  <a:schemeClr val="bg1"/>
                </a:solidFill>
              </a:rPr>
              <a:t>image+buttergfly&amp;oq</a:t>
            </a:r>
            <a:r>
              <a:rPr lang="en-US" sz="900" dirty="0">
                <a:solidFill>
                  <a:schemeClr val="bg1"/>
                </a:solidFill>
              </a:rPr>
              <a:t>=</a:t>
            </a:r>
            <a:r>
              <a:rPr lang="en-US" sz="900" dirty="0" err="1">
                <a:solidFill>
                  <a:schemeClr val="bg1"/>
                </a:solidFill>
              </a:rPr>
              <a:t>scanning+electron+microscopy</a:t>
            </a:r>
            <a:r>
              <a:rPr lang="en-US" sz="900" dirty="0">
                <a:solidFill>
                  <a:schemeClr val="bg1"/>
                </a:solidFill>
              </a:rPr>
              <a:t>++</a:t>
            </a:r>
            <a:r>
              <a:rPr lang="en-US" sz="900" dirty="0" err="1">
                <a:solidFill>
                  <a:schemeClr val="bg1"/>
                </a:solidFill>
              </a:rPr>
              <a:t>image+buttergfly&amp;gs_l</a:t>
            </a:r>
            <a:r>
              <a:rPr lang="en-US" sz="900" dirty="0">
                <a:solidFill>
                  <a:schemeClr val="bg1"/>
                </a:solidFill>
              </a:rPr>
              <a:t>=img.3...95976.99331..100652...2.0..0.159.1060.5j5......1....1..gws-wiz-img.HLK8LdRiAS4#imgdii=YrPEP7E32-zNVM:&amp;</a:t>
            </a:r>
            <a:r>
              <a:rPr lang="en-US" sz="900" dirty="0" err="1">
                <a:solidFill>
                  <a:schemeClr val="bg1"/>
                </a:solidFill>
              </a:rPr>
              <a:t>imgrc</a:t>
            </a:r>
            <a:r>
              <a:rPr lang="en-US" sz="900" dirty="0">
                <a:solidFill>
                  <a:schemeClr val="bg1"/>
                </a:solidFill>
              </a:rPr>
              <a:t>=GlBkrK6RMurjhM: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1" y="0"/>
            <a:ext cx="914824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57200" y="6072188"/>
            <a:ext cx="75438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 u="sng" dirty="0">
                <a:solidFill>
                  <a:schemeClr val="bg1"/>
                </a:solidFill>
              </a:rPr>
              <a:t>S. </a:t>
            </a:r>
            <a:r>
              <a:rPr lang="en-US" sz="1000" b="1" u="sng" dirty="0" err="1">
                <a:solidFill>
                  <a:schemeClr val="bg1"/>
                </a:solidFill>
              </a:rPr>
              <a:t>Kozhukharov</a:t>
            </a:r>
            <a:r>
              <a:rPr lang="en-US" sz="1000" dirty="0">
                <a:solidFill>
                  <a:schemeClr val="bg1"/>
                </a:solidFill>
              </a:rPr>
              <a:t>, Ch. </a:t>
            </a:r>
            <a:r>
              <a:rPr lang="en-US" sz="1000" dirty="0" err="1">
                <a:solidFill>
                  <a:schemeClr val="bg1"/>
                </a:solidFill>
              </a:rPr>
              <a:t>Girginov</a:t>
            </a:r>
            <a:r>
              <a:rPr lang="en-US" sz="1000" dirty="0">
                <a:solidFill>
                  <a:schemeClr val="bg1"/>
                </a:solidFill>
              </a:rPr>
              <a:t>, I. </a:t>
            </a:r>
            <a:r>
              <a:rPr lang="en-US" sz="1000" dirty="0" err="1">
                <a:solidFill>
                  <a:schemeClr val="bg1"/>
                </a:solidFill>
              </a:rPr>
              <a:t>Avramova</a:t>
            </a:r>
            <a:r>
              <a:rPr lang="en-US" sz="1000" dirty="0">
                <a:solidFill>
                  <a:schemeClr val="bg1"/>
                </a:solidFill>
              </a:rPr>
              <a:t>, М. </a:t>
            </a:r>
            <a:r>
              <a:rPr lang="en-US" sz="1000" dirty="0" err="1">
                <a:solidFill>
                  <a:schemeClr val="bg1"/>
                </a:solidFill>
              </a:rPr>
              <a:t>Machkova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i="1" dirty="0">
                <a:solidFill>
                  <a:schemeClr val="bg1"/>
                </a:solidFill>
              </a:rPr>
              <a:t>Anodic galvanostatic polarization of AA2024-T3 aircraft alloy in conventional mineral acids,</a:t>
            </a:r>
            <a:r>
              <a:rPr lang="en-US" sz="1000" dirty="0">
                <a:solidFill>
                  <a:schemeClr val="bg1"/>
                </a:solidFill>
              </a:rPr>
              <a:t> Materials Chemistry and Physics, 180 (2016) 301 – 313 </a:t>
            </a:r>
            <a:r>
              <a:rPr lang="en-US" sz="1000" b="1" dirty="0">
                <a:solidFill>
                  <a:srgbClr val="FFFF00"/>
                </a:solidFill>
              </a:rPr>
              <a:t>IMPACT FACTOR: 2.101</a:t>
            </a:r>
            <a:endParaRPr lang="bg-BG" sz="1000" dirty="0">
              <a:solidFill>
                <a:srgbClr val="FFFF00"/>
              </a:solidFill>
            </a:endParaRPr>
          </a:p>
          <a:p>
            <a:r>
              <a:rPr lang="en-US" sz="1000" dirty="0">
                <a:hlinkClick r:id="rId3"/>
              </a:rPr>
              <a:t>https://www.researchgate.net/publication/304145273_Anodic_galvanostatic_polarization_of_AA2024-T3_aircraft_alloy_in_conventional_mineral_acids</a:t>
            </a:r>
            <a:r>
              <a:rPr lang="en-US" sz="1000" dirty="0"/>
              <a:t> </a:t>
            </a:r>
            <a:endParaRPr lang="bg-BG" sz="1000" dirty="0"/>
          </a:p>
          <a:p>
            <a:r>
              <a:rPr lang="en-US" sz="1000" dirty="0"/>
              <a:t> </a:t>
            </a:r>
            <a:endParaRPr lang="bg-BG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1" y="0"/>
            <a:ext cx="916524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1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126"/>
            <a:ext cx="9144000" cy="688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0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824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3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0"/>
            <a:ext cx="9144000" cy="68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4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871538"/>
            <a:ext cx="68484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9"/>
            <a:ext cx="9144000" cy="68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5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3"/>
            <a:ext cx="9143999" cy="68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8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0"/>
            <a:ext cx="91652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7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0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1" y="0"/>
            <a:ext cx="914824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0" y="6350"/>
            <a:ext cx="9152480" cy="685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43" y="0"/>
            <a:ext cx="92034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9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" y="0"/>
            <a:ext cx="914611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8" y="0"/>
            <a:ext cx="91758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4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1405" cy="68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2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4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46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0" y="0"/>
            <a:ext cx="915248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98</Words>
  <Application>Microsoft Office PowerPoint</Application>
  <PresentationFormat>On-screen Show (4:3)</PresentationFormat>
  <Paragraphs>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Kojuharov</dc:creator>
  <cp:lastModifiedBy>Kojuharov</cp:lastModifiedBy>
  <cp:revision>11</cp:revision>
  <dcterms:created xsi:type="dcterms:W3CDTF">2006-08-16T00:00:00Z</dcterms:created>
  <dcterms:modified xsi:type="dcterms:W3CDTF">2019-06-13T09:17:55Z</dcterms:modified>
</cp:coreProperties>
</file>